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77" r:id="rId2"/>
    <p:sldId id="308" r:id="rId3"/>
    <p:sldId id="328" r:id="rId4"/>
    <p:sldId id="312" r:id="rId5"/>
    <p:sldId id="310" r:id="rId6"/>
    <p:sldId id="353" r:id="rId7"/>
    <p:sldId id="347" r:id="rId8"/>
    <p:sldId id="354" r:id="rId9"/>
    <p:sldId id="355" r:id="rId10"/>
    <p:sldId id="356" r:id="rId11"/>
    <p:sldId id="357" r:id="rId12"/>
    <p:sldId id="325" r:id="rId13"/>
    <p:sldId id="348" r:id="rId14"/>
    <p:sldId id="349" r:id="rId15"/>
    <p:sldId id="350" r:id="rId16"/>
    <p:sldId id="351" r:id="rId17"/>
    <p:sldId id="335" r:id="rId18"/>
    <p:sldId id="337" r:id="rId19"/>
    <p:sldId id="338" r:id="rId20"/>
    <p:sldId id="339" r:id="rId21"/>
    <p:sldId id="340" r:id="rId22"/>
    <p:sldId id="342" r:id="rId23"/>
    <p:sldId id="343" r:id="rId24"/>
    <p:sldId id="344" r:id="rId25"/>
    <p:sldId id="345" r:id="rId26"/>
    <p:sldId id="346" r:id="rId27"/>
    <p:sldId id="352" r:id="rId28"/>
  </p:sldIdLst>
  <p:sldSz cx="12192000" cy="6858000"/>
  <p:notesSz cx="6858000" cy="9144000"/>
  <p:embeddedFontLst>
    <p:embeddedFont>
      <p:font typeface="맑은 고딕" panose="020B0503020000020004" pitchFamily="34" charset="-127"/>
      <p:regular r:id="rId31"/>
      <p:bold r:id="rId32"/>
    </p:embeddedFont>
    <p:embeddedFont>
      <p:font typeface="Cambria Math" panose="02040503050406030204" pitchFamily="18" charset="0"/>
      <p:regular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2FF"/>
    <a:srgbClr val="929292"/>
    <a:srgbClr val="959595"/>
    <a:srgbClr val="989994"/>
    <a:srgbClr val="969696"/>
    <a:srgbClr val="FFFFFF"/>
    <a:srgbClr val="C6BEA9"/>
    <a:srgbClr val="CFC2B1"/>
    <a:srgbClr val="C5D3EC"/>
    <a:srgbClr val="AEA7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532" autoAdjust="0"/>
  </p:normalViewPr>
  <p:slideViewPr>
    <p:cSldViewPr snapToGrid="0">
      <p:cViewPr varScale="1">
        <p:scale>
          <a:sx n="96" d="100"/>
          <a:sy n="96" d="100"/>
        </p:scale>
        <p:origin x="11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35D557EA-ADC2-4099-A2A1-19653656F4F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ADB13C3-42BC-4491-B994-F76AD83082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380B6C-0CB4-4F21-9A41-1CC1A7BE2F9E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5EBF6D-460C-4D36-8A9E-FCB81091B32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0BA144D-A408-4870-A76A-742B1A4903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3EC5DC-147F-478F-B09A-EFD6352BA8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302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5T21:32:45.754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178 50 24575,'1'25'0,"0"-19"0,0 0 0,0 0 0,-1 0 0,0 0 0,0 0 0,-1 0 0,0 0 0,0-1 0,0 1 0,-1 0 0,1 0 0,-1-1 0,-5 10 0,7-14 0,-1-1 0,1 1 0,0-1 0,-1 0 0,1 1 0,0-1 0,-1 0 0,1 1 0,0-1 0,-1 0 0,1 1 0,-1-1 0,1 0 0,0 0 0,-1 1 0,1-1 0,-1 0 0,1 0 0,-1 0 0,1 0 0,-1 0 0,1 0 0,-1 0 0,1 0 0,-1 0 0,1 0 0,0 0 0,-1 0 0,1 0 0,-1 0 0,1 0 0,-1 0 0,1 0 0,-1-1 0,-9-16 0,2-31 0,8 42 0,0 5 0,0-1 0,0 0 0,0 1 0,-1-1 0,1 0 0,0 1 0,-1-1 0,1 1 0,-1-1 0,0 0 0,1 1 0,-1-1 0,0 1 0,0 0 0,0-1 0,0 1 0,0 0 0,0-1 0,0 1 0,-1 0 0,1 0 0,-3-2 0,3 3 0,-1 0 0,0 0 0,0 0 0,1 0 0,-1 0 0,0 0 0,1 0 0,-1 0 0,0 1 0,0-1 0,1 0 0,-1 1 0,1 0 0,-1-1 0,0 1 0,1 0 0,-1 0 0,0 1 0,-11 7 0,1 1 0,0 0 0,-19 22 0,24-23 0,6-9 0,1 0 0,0 0 0,-1 1 0,1-1 0,-1 0 0,1 1 0,0-1 0,-1 0 0,1 1 0,0-1 0,0 0 0,-1 1 0,1-1 0,0 1 0,0-1 0,0 1 0,-1-1 0,1 1 0,0-1 0,0 0 0,0 1 0,0-1 0,0 1 0,0-1 0,0 1 0,0-1 0,0 1 0,0-1 0,0 1 0,0-1 0,1 2 0,14 1 0,22-10 0,-32 4 8,-1 0 0,1 0 0,-1 0 1,1-1-1,-1 0 0,0 0 0,0 0 0,-1 0 0,1 0 0,-1-1 0,5-9 0,25-58-900,-28 61 322,0-3-6256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5T21:32:46.097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25T21:32:46.43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24575,'0'4'0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sv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3.svg"/><Relationship Id="rId9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10" Type="http://schemas.openxmlformats.org/officeDocument/2006/relationships/image" Target="../media/image6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10" Type="http://schemas.openxmlformats.org/officeDocument/2006/relationships/image" Target="../media/image11.png"/><Relationship Id="rId4" Type="http://schemas.openxmlformats.org/officeDocument/2006/relationships/image" Target="../media/image3.svg"/><Relationship Id="rId9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3.svg"/><Relationship Id="rId9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10" Type="http://schemas.openxmlformats.org/officeDocument/2006/relationships/image" Target="../media/image11.png"/><Relationship Id="rId4" Type="http://schemas.openxmlformats.org/officeDocument/2006/relationships/image" Target="../media/image3.svg"/><Relationship Id="rId9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3.sv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10" Type="http://schemas.openxmlformats.org/officeDocument/2006/relationships/image" Target="../media/image10.png"/><Relationship Id="rId4" Type="http://schemas.openxmlformats.org/officeDocument/2006/relationships/image" Target="../media/image3.svg"/><Relationship Id="rId9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3">
            <a:hlinkClick r:id="rId2"/>
            <a:extLst>
              <a:ext uri="{FF2B5EF4-FFF2-40B4-BE49-F238E27FC236}">
                <a16:creationId xmlns:a16="http://schemas.microsoft.com/office/drawing/2014/main" id="{A77F34D6-5206-44D5-A6BE-D1711F0392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19" name="TextBox 18">
            <a:hlinkClick r:id="rId5"/>
            <a:extLst>
              <a:ext uri="{FF2B5EF4-FFF2-40B4-BE49-F238E27FC236}">
                <a16:creationId xmlns:a16="http://schemas.microsoft.com/office/drawing/2014/main" id="{20699C89-75F0-4A6B-B905-B7138BB1F0A4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C14FA56D-F2E4-448C-88FC-DBFA39109C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5"/>
          <a:stretch/>
        </p:blipFill>
        <p:spPr>
          <a:xfrm>
            <a:off x="3093134" y="5079220"/>
            <a:ext cx="5693665" cy="177878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A3F5AF47-E77C-4035-A574-8F07E460DD4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3959" y="0"/>
            <a:ext cx="4288041" cy="2571045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9AFA7521-0508-4506-BC41-3CA8E8D57EF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55789" y="55790"/>
            <a:ext cx="3314264" cy="3202686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572FAFC8-CB7F-4D01-8CFA-2DE9861E9534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2776" y="3655314"/>
            <a:ext cx="3359224" cy="320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1460DC10-1132-4F59-B409-A420406524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84AC7E14-0038-443B-9334-372C5080D777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977CCD7-5F77-4E96-B25F-6F68A72BC4B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9350453" y="0"/>
            <a:ext cx="2841547" cy="199701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64E1531-98B4-4641-A4F9-D85AE4EF0C8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4662815"/>
            <a:ext cx="2302480" cy="2195185"/>
          </a:xfrm>
          <a:prstGeom prst="rect">
            <a:avLst/>
          </a:prstGeom>
        </p:spPr>
      </p:pic>
      <p:sp>
        <p:nvSpPr>
          <p:cNvPr id="8" name="그림 개체 틀 11">
            <a:extLst>
              <a:ext uri="{FF2B5EF4-FFF2-40B4-BE49-F238E27FC236}">
                <a16:creationId xmlns:a16="http://schemas.microsoft.com/office/drawing/2014/main" id="{DE0F7759-C017-4243-A9C6-A6F63B32B35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468193" y="723085"/>
            <a:ext cx="2563220" cy="5415776"/>
          </a:xfrm>
          <a:prstGeom prst="roundRect">
            <a:avLst>
              <a:gd name="adj" fmla="val 11269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9630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BD1B9AF2-85C2-40C3-91D3-A3B6B10EB1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ACF8581B-24C9-4D9F-B87C-6C75ED3593AD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69C6252-48D6-4676-A148-555BC7C60DA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2939110" cy="176224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F74AA6A-E1F0-481C-812E-8D93234C32A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067901" y="4662813"/>
            <a:ext cx="2124099" cy="2195187"/>
          </a:xfrm>
          <a:prstGeom prst="rect">
            <a:avLst/>
          </a:prstGeom>
        </p:spPr>
      </p:pic>
      <p:sp>
        <p:nvSpPr>
          <p:cNvPr id="9" name="그림 개체 틀 5">
            <a:extLst>
              <a:ext uri="{FF2B5EF4-FFF2-40B4-BE49-F238E27FC236}">
                <a16:creationId xmlns:a16="http://schemas.microsoft.com/office/drawing/2014/main" id="{9EEFDDAE-C1A4-435D-BF84-886DBFE709C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9491" y="945615"/>
            <a:ext cx="6633748" cy="4966769"/>
          </a:xfrm>
          <a:prstGeom prst="roundRect">
            <a:avLst>
              <a:gd name="adj" fmla="val 174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0949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A8055789-A408-4030-8097-C738741492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497FD334-B45D-48EB-86CA-8F723DF3A943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1018C2A9-9727-43C2-B08A-BF53EF50A99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29060" y="895348"/>
            <a:ext cx="7067557" cy="4608515"/>
          </a:xfrm>
          <a:prstGeom prst="roundRect">
            <a:avLst>
              <a:gd name="adj" fmla="val 68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B5A137C-6BF1-48B5-860C-4240F8C0974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481894" y="0"/>
            <a:ext cx="2710106" cy="219518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42B0D23-F549-4E21-9C6E-1ED0D37A29B6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-38238" y="4624574"/>
            <a:ext cx="2271664" cy="219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2270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D64719FD-8ED0-4565-BFA3-8E403E8077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5C0FA797-CA0A-4428-AAB0-A73EF8E2811E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A0A92B4-FE86-438F-8184-3B171CBF91DE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3035" y="4662814"/>
            <a:ext cx="2448965" cy="219518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5B8D1B6-2075-47CE-A1DF-F17B386B9A8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2483817" cy="219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215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BC93F5F0-1C6C-4907-A4C6-794ABF4FF6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4E313F3F-B04F-4172-B999-43462D392CEA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9BC3793-C512-4873-8015-DE21D871DA5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4953000"/>
            <a:ext cx="2125231" cy="1905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19A50EE-9E74-497A-B6F7-49DC2B8C37A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148" y="4953001"/>
            <a:ext cx="2351852" cy="190499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EA6D3AA-02F3-4A2B-B72D-4826B9394E15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" y="0"/>
            <a:ext cx="1807084" cy="1270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ADD9A8E-94FC-406E-9DE9-97D02ACC6BCA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7333" y="0"/>
            <a:ext cx="1444667" cy="139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170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8270BAC4-227F-4271-8C86-4F99AAA768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E6C6E831-3657-4B00-B253-AEBEFA80BBFA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BBC2121-B0D9-49D3-834D-EB6B431B91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94"/>
          <a:stretch/>
        </p:blipFill>
        <p:spPr>
          <a:xfrm>
            <a:off x="10133944" y="0"/>
            <a:ext cx="2058056" cy="99628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76FD60C-73B3-42CA-A6AC-60C555E6CC5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5199179"/>
            <a:ext cx="1739900" cy="165882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2EDFEC1-5758-4A23-8AC9-A0AEEA2289CD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498600" cy="132445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DE43A41-BB01-4401-9BA6-83768C6C0A3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359" y="4932798"/>
            <a:ext cx="2160641" cy="1925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6237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5A299758-85E8-4537-9F0A-435F9DED3F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5D771313-3EDB-4924-BCC1-7CD8C0BE58DF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841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FAB4229E-6F75-4EB0-B079-734290675F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18107681-DC26-484A-BEE7-911CA4D49422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b="1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3">
            <a:hlinkClick r:id="rId2"/>
            <a:extLst>
              <a:ext uri="{FF2B5EF4-FFF2-40B4-BE49-F238E27FC236}">
                <a16:creationId xmlns:a16="http://schemas.microsoft.com/office/drawing/2014/main" id="{A77F34D6-5206-44D5-A6BE-D1711F0392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19" name="TextBox 18">
            <a:hlinkClick r:id="rId5"/>
            <a:extLst>
              <a:ext uri="{FF2B5EF4-FFF2-40B4-BE49-F238E27FC236}">
                <a16:creationId xmlns:a16="http://schemas.microsoft.com/office/drawing/2014/main" id="{20699C89-75F0-4A6B-B905-B7138BB1F0A4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C14FA56D-F2E4-448C-88FC-DBFA39109C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7" b="26165"/>
          <a:stretch/>
        </p:blipFill>
        <p:spPr>
          <a:xfrm flipH="1">
            <a:off x="8010395" y="5079220"/>
            <a:ext cx="4181605" cy="177878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A3F5AF47-E77C-4035-A574-8F07E460DD4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1"/>
            <a:ext cx="3202685" cy="1920282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9AFA7521-0508-4506-BC41-3CA8E8D57EF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8933525" y="55790"/>
            <a:ext cx="3314264" cy="3202686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572FAFC8-CB7F-4D01-8CFA-2DE9861E9534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3655314"/>
            <a:ext cx="3359224" cy="320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16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3B63CD3F-FA9B-40A4-8E85-D2FB2D74A0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7004C7A5-1FD6-4001-AA0C-919ECF6DF49B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665DE7C-181F-47D2-AA34-636E712556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9"/>
          <a:stretch/>
        </p:blipFill>
        <p:spPr>
          <a:xfrm>
            <a:off x="0" y="4860990"/>
            <a:ext cx="2257347" cy="199701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5802C1B-15D5-42E9-B646-F9EF6B7DC04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8183" y="0"/>
            <a:ext cx="2483817" cy="219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787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01B12BFD-CF8E-47EF-A468-5D983B7780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778C004F-C316-44DC-AFBA-C328C769354F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864F47B-7784-4E45-9333-FC0B36AC37C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2844800" cy="1999296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66DCF45-7125-4743-9B9F-5ECDA84E5E2E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5313"/>
            <a:ext cx="3098973" cy="320268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0D5A15D-1BED-4DA9-BFD9-D2DF628F30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496"/>
          <a:stretch/>
        </p:blipFill>
        <p:spPr>
          <a:xfrm>
            <a:off x="8915401" y="-1"/>
            <a:ext cx="3276600" cy="3688807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C5E623AC-95DA-4404-8A0E-41EA914C5F38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9598259" y="4264259"/>
            <a:ext cx="2743200" cy="244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3463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CFBF8CCC-B621-41E5-81C0-073F4BFCE2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24C6B38C-3FAB-4AFC-9465-93F884649778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7784965-61E1-4866-A5F7-1BE41E6F0B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5" t="9185"/>
          <a:stretch/>
        </p:blipFill>
        <p:spPr>
          <a:xfrm>
            <a:off x="-1" y="0"/>
            <a:ext cx="3104279" cy="149960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F99933C-A372-4FA7-A189-D52768C18B0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9520" y="4662815"/>
            <a:ext cx="2302480" cy="219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3896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CBE69FA6-8DB1-4921-B9A0-F2535194290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4D52D3F7-979B-43CA-B0AF-F2F151A51F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19FD4A54-355F-49A7-AC21-16654A317653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E491C3B-7742-4C60-98BF-129D3739104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035" y="4662814"/>
            <a:ext cx="2448965" cy="219518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61BDB2A-12E9-40ED-9F37-BB0B326A1B17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2124099" cy="219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967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6591512A-FC0C-4914-8AA9-3F3AB1F54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0336" y="0"/>
            <a:ext cx="2271664" cy="2195187"/>
          </a:xfrm>
          <a:prstGeom prst="rect">
            <a:avLst/>
          </a:prstGeom>
        </p:spPr>
      </p:pic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B814E2CC-6103-4246-8195-28B62153EE6D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4953000" y="1790700"/>
            <a:ext cx="7239000" cy="28194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3"/>
            <a:extLst>
              <a:ext uri="{FF2B5EF4-FFF2-40B4-BE49-F238E27FC236}">
                <a16:creationId xmlns:a16="http://schemas.microsoft.com/office/drawing/2014/main" id="{0205138A-46CF-485C-AAB5-D135A915FF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10A6EC86-161B-4A87-80E2-6EABBE9DBD7C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EEB04FB-5B7B-4789-AC0B-02C5554E3B3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4662814"/>
            <a:ext cx="2463642" cy="219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46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D35E7680-F9F4-4BB3-8B96-4787D6E76E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DB0D3441-7427-431F-AD43-75C49DCF72D5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801B16C-BD59-4113-9921-78AAE0E348A5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2890" y="0"/>
            <a:ext cx="2939110" cy="176224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67F6E5A-5BB9-4DBB-8B6D-67DB9013574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4662815"/>
            <a:ext cx="2710106" cy="219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021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50F376F6-D7AB-45DE-A1CC-FE6A9A3EF585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1171653" y="1879600"/>
            <a:ext cx="1783235" cy="1783233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0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그림 개체 틀 12">
            <a:extLst>
              <a:ext uri="{FF2B5EF4-FFF2-40B4-BE49-F238E27FC236}">
                <a16:creationId xmlns:a16="http://schemas.microsoft.com/office/drawing/2014/main" id="{5E3A7F53-9DC5-4C6F-A1BB-D4DD65C7044A}"/>
              </a:ext>
            </a:extLst>
          </p:cNvPr>
          <p:cNvSpPr>
            <a:spLocks noGrp="1"/>
          </p:cNvSpPr>
          <p:nvPr userDrawn="1">
            <p:ph type="pic" sz="quarter" idx="15" hasCustomPrompt="1"/>
          </p:nvPr>
        </p:nvSpPr>
        <p:spPr>
          <a:xfrm>
            <a:off x="1171653" y="4134774"/>
            <a:ext cx="1783235" cy="1783233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0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12">
            <a:extLst>
              <a:ext uri="{FF2B5EF4-FFF2-40B4-BE49-F238E27FC236}">
                <a16:creationId xmlns:a16="http://schemas.microsoft.com/office/drawing/2014/main" id="{04A49F3A-925B-472C-8C98-83141A404A34}"/>
              </a:ext>
            </a:extLst>
          </p:cNvPr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6460025" y="1879600"/>
            <a:ext cx="1783235" cy="1783233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0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2">
            <a:extLst>
              <a:ext uri="{FF2B5EF4-FFF2-40B4-BE49-F238E27FC236}">
                <a16:creationId xmlns:a16="http://schemas.microsoft.com/office/drawing/2014/main" id="{C3AE3E62-1069-4103-9EC1-585AF94441E4}"/>
              </a:ext>
            </a:extLst>
          </p:cNvPr>
          <p:cNvSpPr>
            <a:spLocks noGrp="1"/>
          </p:cNvSpPr>
          <p:nvPr userDrawn="1">
            <p:ph type="pic" sz="quarter" idx="17" hasCustomPrompt="1"/>
          </p:nvPr>
        </p:nvSpPr>
        <p:spPr>
          <a:xfrm>
            <a:off x="6460025" y="4134774"/>
            <a:ext cx="1783235" cy="1783233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0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9" name="Graphic 3">
            <a:hlinkClick r:id="rId2"/>
            <a:extLst>
              <a:ext uri="{FF2B5EF4-FFF2-40B4-BE49-F238E27FC236}">
                <a16:creationId xmlns:a16="http://schemas.microsoft.com/office/drawing/2014/main" id="{D189BC27-32A9-4E6B-8D33-4BBEE06B47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89673"/>
            <a:ext cx="2239204" cy="246221"/>
          </a:xfrm>
          <a:prstGeom prst="rect">
            <a:avLst/>
          </a:prstGeom>
        </p:spPr>
      </p:pic>
      <p:sp>
        <p:nvSpPr>
          <p:cNvPr id="12" name="TextBox 11">
            <a:hlinkClick r:id="rId5"/>
            <a:extLst>
              <a:ext uri="{FF2B5EF4-FFF2-40B4-BE49-F238E27FC236}">
                <a16:creationId xmlns:a16="http://schemas.microsoft.com/office/drawing/2014/main" id="{57D2914A-48D9-474A-B4D6-AD2312275DD0}"/>
              </a:ext>
            </a:extLst>
          </p:cNvPr>
          <p:cNvSpPr txBox="1"/>
          <p:nvPr userDrawn="1"/>
        </p:nvSpPr>
        <p:spPr>
          <a:xfrm>
            <a:off x="4181605" y="6941161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8284A5E5-A259-4F90-850E-DCA72AE44A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55" b="23172"/>
          <a:stretch/>
        </p:blipFill>
        <p:spPr>
          <a:xfrm>
            <a:off x="8970629" y="5589363"/>
            <a:ext cx="3221371" cy="126863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981CE75A-49C7-4D8C-8A77-8B88EB6BE2F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2463642" cy="2195186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B7561746-A4A4-4D7B-9052-459AAF262FC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3829" y="0"/>
            <a:ext cx="1968171" cy="1180086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15EF5EDB-794E-4C26-AB4E-D8F43B7852DF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387996"/>
            <a:ext cx="1422400" cy="147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9163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8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49" r:id="rId16"/>
    <p:sldLayoutId id="2147483664" r:id="rId1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9jkMR-kjpHk?feature=oembed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customXml" Target="../ink/ink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560226-1A6F-311C-6B2A-EFA74DF69B4F}"/>
              </a:ext>
            </a:extLst>
          </p:cNvPr>
          <p:cNvSpPr txBox="1"/>
          <p:nvPr/>
        </p:nvSpPr>
        <p:spPr>
          <a:xfrm>
            <a:off x="748991" y="2782669"/>
            <a:ext cx="10694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PilGi" pitchFamily="2" charset="-127"/>
                <a:ea typeface="PilGi" pitchFamily="2" charset="-127"/>
                <a:cs typeface="Modak" pitchFamily="2" charset="0"/>
              </a:rPr>
              <a:t>ЗАЧЁТНАЯ РАБОТА ПО ВАРКТ </a:t>
            </a:r>
          </a:p>
        </p:txBody>
      </p:sp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45609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Глава </a:t>
            </a:r>
            <a:r>
              <a:rPr lang="en-US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000" b="1" kern="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Описание математической модели</a:t>
            </a:r>
            <a:endParaRPr lang="ru-RU" sz="2000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883268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/>
              <p:nvPr/>
            </p:nvSpPr>
            <p:spPr>
              <a:xfrm>
                <a:off x="1453375" y="1080585"/>
                <a:ext cx="9285249" cy="46257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Для каждого этапа полёта это уравнение будет считаться отдельно. P1-</a:t>
                </a:r>
                <a:r>
                  <a:rPr lang="en-US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суммарная тяга двигателей первой и второй ступеней на старте, M1-</a:t>
                </a:r>
                <a:r>
                  <a:rPr lang="en-US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стартовая масса ракеты, P2- тяга двигателя второй ступени, M2- масса</a:t>
                </a:r>
                <a:r>
                  <a:rPr lang="en-US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ракеты в момент после отделения первой ступени, P3- тяга двигателя</a:t>
                </a:r>
                <a:r>
                  <a:rPr lang="en-US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третьей ступени, M3- масса ракеты в момент после отделения второй</a:t>
                </a:r>
                <a:r>
                  <a:rPr lang="en-US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ступени. Теперь распишем эти уравнения по осям координат, заранее задав</a:t>
                </a:r>
                <a:r>
                  <a:rPr lang="en-US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линейный закон изменения угла наклона ракеты: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 kern="1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d>
                        <m:dPr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ru-RU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000" i="1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ru-RU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ru-RU" sz="2000" i="1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ru-RU" sz="2000" i="1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ru-RU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Для первого этапа полёта:</a:t>
                </a:r>
                <a:endParaRPr lang="en-US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ru-RU" sz="2000" i="0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ru-RU" sz="2000" i="0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sub>
                              </m:sSub>
                              <m:r>
                                <a:rPr lang="ru-RU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func>
                            <m:func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ru-RU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ru-RU" sz="2000" i="0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ru-RU" sz="2000" i="0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ru-RU" sz="2000" i="0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ru-RU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ru-RU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ru-RU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000" b="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ru-RU" sz="2000" i="0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ru-RU" sz="2000" i="0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sub>
                              </m:sSub>
                              <m:r>
                                <a:rPr lang="ru-RU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func>
                            <m:func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b="0" i="0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ru-RU" sz="2000" i="0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ru-RU" sz="2000" i="0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ru-RU" sz="2000" i="0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ru-RU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ru-RU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ru-RU" sz="2000" kern="1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ru-RU" sz="2000" i="1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ru-RU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3375" y="1080585"/>
                <a:ext cx="9285249" cy="4625753"/>
              </a:xfrm>
              <a:prstGeom prst="rect">
                <a:avLst/>
              </a:prstGeom>
              <a:blipFill>
                <a:blip r:embed="rId2"/>
                <a:stretch>
                  <a:fillRect l="-656" t="-527" r="-10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9930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45609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Глава </a:t>
            </a:r>
            <a:r>
              <a:rPr lang="en-US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000" b="1" kern="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Описание математической модели</a:t>
            </a:r>
            <a:endParaRPr lang="ru-RU" sz="2000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883268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/>
              <p:nvPr/>
            </p:nvSpPr>
            <p:spPr>
              <a:xfrm>
                <a:off x="1453375" y="1080585"/>
                <a:ext cx="9285249" cy="40245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Для второго  и третьего этапов полёта: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u-RU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ru-RU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func>
                            <m:funcPr>
                              <m:ctrlPr>
                                <a:rPr lang="ru-RU" sz="200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ru-RU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ru-RU" sz="2000" b="0" i="0" kern="100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ru-RU" sz="2000" i="0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ru-RU" sz="2000" b="0" i="0" kern="100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ru-RU" sz="2000" b="0" i="0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ru-RU" sz="2000" b="0" i="0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ru-RU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000" b="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u-RU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ru-RU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func>
                            <m:funcPr>
                              <m:ctrlPr>
                                <a:rPr lang="ru-RU" sz="200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b="0" i="0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ru-RU" sz="2000" b="0" i="0" kern="100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ru-RU" sz="2000" i="0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ru-RU" sz="2000" b="0" i="0" kern="100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ru-RU" sz="2000" b="0" i="0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ru-RU" sz="2000" b="0" i="0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ru-RU" sz="2000" kern="1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ru-RU" sz="2000" i="1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en-US" sz="2000" i="1" kern="100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u-RU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func>
                            <m:funcPr>
                              <m:ctrlPr>
                                <a:rPr lang="ru-RU" sz="200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ru-RU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en-US" sz="2000" b="0" i="0" kern="100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ru-RU" sz="2000" i="0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000" b="0" i="0" kern="100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2000" b="0" i="0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ru-RU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000" b="0" i="0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en-US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000" b="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u-RU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000" b="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func>
                            <m:funcPr>
                              <m:ctrlPr>
                                <a:rPr lang="ru-RU" sz="2000" i="1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b="0" i="0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000" i="1" kern="100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en-US" sz="2000" b="0" i="0" kern="100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ru-RU" sz="2000" i="0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000" i="1" kern="100" dirty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000" b="0" i="0" kern="100" dirty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2000" b="0" i="0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ru-RU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000" b="0" i="0" kern="100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ru-RU" sz="2000" kern="1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ru-RU" sz="2000" i="1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en-US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endParaRPr lang="ru-RU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3375" y="1080585"/>
                <a:ext cx="9285249" cy="4024563"/>
              </a:xfrm>
              <a:prstGeom prst="rect">
                <a:avLst/>
              </a:prstGeom>
              <a:blipFill>
                <a:blip r:embed="rId2"/>
                <a:stretch>
                  <a:fillRect t="-6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2796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D0623CB-317F-2BA4-C138-CDEA1BC95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644" y="1011679"/>
            <a:ext cx="7876711" cy="483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84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8ADCB31-7854-EEA7-2F5F-09C4FE525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770" y="1011600"/>
            <a:ext cx="7882460" cy="483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953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35A80EB-92FF-4045-0F94-68EDA43CC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459" y="1011600"/>
            <a:ext cx="7855081" cy="483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453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7A72565-F0F1-085B-8671-4F987FB02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083" y="1011600"/>
            <a:ext cx="7883834" cy="483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718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908202D-5F44-47FF-ACC7-C71C366B4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515" y="1011600"/>
            <a:ext cx="7876969" cy="483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96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65471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Глава 3: Программная реализация</a:t>
            </a:r>
            <a:endParaRPr lang="ru-RU" sz="2000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1061755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E27803D-E930-9F44-E701-C700B0EFF836}"/>
              </a:ext>
            </a:extLst>
          </p:cNvPr>
          <p:cNvSpPr txBox="1"/>
          <p:nvPr/>
        </p:nvSpPr>
        <p:spPr>
          <a:xfrm>
            <a:off x="1528181" y="1349056"/>
            <a:ext cx="9285249" cy="4645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Для облегчения процесса запуска и управления полетом нашей ракеты в Kerbal Space Program, мы использовали популярный мод MechJeb. MechJeb является автоматизированным пилотом и инструментом анализа для космических аппаратов в KSP, предоставляя пользователям широкий спектр инструментов для планирования и контроля полета: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1) Выход на орбиту с апогеем 475км и перигеем 167км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2) Ручной выход в открытый космос с последующим возвратом в космический корабль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3)Сход с орбиты в район суши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000" b="1" kern="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000" kern="100" dirty="0">
              <a:solidFill>
                <a:schemeClr val="bg1"/>
              </a:solidFill>
              <a:effectLst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000" kern="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7296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000">
              <a:schemeClr val="accent1">
                <a:lumMod val="75000"/>
              </a:schemeClr>
            </a:gs>
            <a:gs pos="74000">
              <a:srgbClr val="929292"/>
            </a:gs>
            <a:gs pos="68000">
              <a:srgbClr val="969696"/>
            </a:gs>
            <a:gs pos="92000">
              <a:srgbClr val="989994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1708524" y="630064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Глава 4: Симуляция в </a:t>
            </a:r>
            <a:r>
              <a:rPr lang="en-US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Kerbal Space Program</a:t>
            </a:r>
            <a:endParaRPr lang="ru-RU" sz="2000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2065363" y="1037099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E27803D-E930-9F44-E701-C700B0EFF836}"/>
              </a:ext>
            </a:extLst>
          </p:cNvPr>
          <p:cNvSpPr txBox="1"/>
          <p:nvPr/>
        </p:nvSpPr>
        <p:spPr>
          <a:xfrm>
            <a:off x="66773" y="1349056"/>
            <a:ext cx="8846639" cy="3802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Для моделирования полета была выбрана компьютерная игра “Kerbal Space Program”. В ней можно собрать свою ракету и провести собственную миссию с её</a:t>
            </a:r>
            <a:r>
              <a:rPr lang="en-US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помощью. Для облегчения процесса запуска и управления полетом нашей ракеты в Kerbal Space Program, мы использовали популярный мод MechJeb. MechJeb является автоматизированным пилотом и инструментом анализа для космических аппаратов в KSP, предоставляя пользователям широкий спектр инструментов для планирования и контроля полета.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Мы разработали ракету, похожую на «Восход-2», но с некоторыми изменениями, обусловленными </a:t>
            </a:r>
            <a:br>
              <a:rPr lang="en-US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возможностями и ограничениями игры.</a:t>
            </a:r>
            <a:r>
              <a:rPr lang="en-US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Компоненты нашей ракеты </a:t>
            </a:r>
            <a:b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представлены на следующих слайдах.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DF642FC-3DEB-74B5-25F0-0AABD0920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155656" y="1821657"/>
            <a:ext cx="6858000" cy="3214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676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65471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+mj-lt"/>
              </a:rPr>
              <a:t>Первая Ступень - ЖРД RK-7 “Медведь”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1061755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Рисунок 2" descr="Изображение детали">
            <a:extLst>
              <a:ext uri="{FF2B5EF4-FFF2-40B4-BE49-F238E27FC236}">
                <a16:creationId xmlns:a16="http://schemas.microsoft.com/office/drawing/2014/main" id="{EB801F7E-1E3D-0192-8213-F1960E601B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003" y="1491704"/>
            <a:ext cx="1367994" cy="238295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59665D-6F6A-B414-CA84-BAB9C2002463}"/>
              </a:ext>
            </a:extLst>
          </p:cNvPr>
          <p:cNvSpPr txBox="1"/>
          <p:nvPr/>
        </p:nvSpPr>
        <p:spPr>
          <a:xfrm>
            <a:off x="2297157" y="4050813"/>
            <a:ext cx="7597686" cy="1394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kern="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Это мощный жидкостный ракетный двигатель, который обеспечивает большую тягу для первоначального подъема ракеты. "Медведь" идеально подходит для тяжелых ракет и первых ступеней, благодаря своей мощности и эффективности.</a:t>
            </a:r>
            <a:endParaRPr lang="ru-RU" sz="2000" kern="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935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783979" y="689662"/>
            <a:ext cx="4802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effectLst/>
                <a:latin typeface="+mj-lt"/>
                <a:ea typeface="+mj-ea"/>
                <a:cs typeface="AkayaKanadaka" panose="02010502080401010103" pitchFamily="2" charset="0"/>
              </a:rPr>
              <a:t>Космическая программа </a:t>
            </a:r>
            <a:r>
              <a:rPr lang="en-US" sz="2000" b="1" dirty="0">
                <a:solidFill>
                  <a:schemeClr val="bg1"/>
                </a:solidFill>
                <a:effectLst/>
                <a:latin typeface="+mj-lt"/>
                <a:ea typeface="+mj-ea"/>
                <a:cs typeface="AkayaKanadaka" panose="02010502080401010103" pitchFamily="2" charset="0"/>
              </a:rPr>
              <a:t>“</a:t>
            </a:r>
            <a:r>
              <a:rPr lang="ru-RU" sz="2000" b="1" dirty="0">
                <a:solidFill>
                  <a:schemeClr val="bg1"/>
                </a:solidFill>
                <a:effectLst/>
                <a:latin typeface="+mj-lt"/>
                <a:ea typeface="+mj-ea"/>
                <a:cs typeface="AkayaKanadaka" panose="02010502080401010103" pitchFamily="2" charset="0"/>
              </a:rPr>
              <a:t>Восход</a:t>
            </a:r>
            <a:r>
              <a:rPr lang="en-US" sz="2000" b="1" dirty="0">
                <a:solidFill>
                  <a:schemeClr val="bg1"/>
                </a:solidFill>
                <a:effectLst/>
                <a:latin typeface="+mj-lt"/>
                <a:ea typeface="+mj-ea"/>
                <a:cs typeface="AkayaKanadaka" panose="02010502080401010103" pitchFamily="2" charset="0"/>
              </a:rPr>
              <a:t> </a:t>
            </a:r>
            <a:r>
              <a:rPr lang="ru-RU" sz="2000" b="1" dirty="0">
                <a:solidFill>
                  <a:schemeClr val="bg1"/>
                </a:solidFill>
                <a:effectLst/>
                <a:latin typeface="+mj-lt"/>
                <a:ea typeface="+mj-ea"/>
                <a:cs typeface="AkayaKanadaka" panose="02010502080401010103" pitchFamily="2" charset="0"/>
              </a:rPr>
              <a:t>-</a:t>
            </a:r>
            <a:r>
              <a:rPr lang="en-US" sz="2000" b="1" dirty="0">
                <a:solidFill>
                  <a:schemeClr val="bg1"/>
                </a:solidFill>
                <a:effectLst/>
                <a:latin typeface="+mj-lt"/>
                <a:ea typeface="+mj-ea"/>
                <a:cs typeface="AkayaKanadaka" panose="02010502080401010103" pitchFamily="2" charset="0"/>
              </a:rPr>
              <a:t> </a:t>
            </a:r>
            <a:r>
              <a:rPr lang="ru-RU" sz="2000" b="1" dirty="0">
                <a:solidFill>
                  <a:schemeClr val="bg1"/>
                </a:solidFill>
                <a:effectLst/>
                <a:latin typeface="+mj-lt"/>
                <a:ea typeface="+mj-ea"/>
                <a:cs typeface="AkayaKanadaka" panose="02010502080401010103" pitchFamily="2" charset="0"/>
              </a:rPr>
              <a:t>2</a:t>
            </a:r>
            <a:r>
              <a:rPr lang="en-US" sz="2000" b="1" dirty="0">
                <a:solidFill>
                  <a:schemeClr val="bg1"/>
                </a:solidFill>
                <a:latin typeface="+mj-lt"/>
                <a:ea typeface="+mj-ea"/>
                <a:cs typeface="AkayaKanadaka" panose="02010502080401010103" pitchFamily="2" charset="0"/>
              </a:rPr>
              <a:t>"</a:t>
            </a:r>
            <a:r>
              <a:rPr lang="ru-RU" sz="2000" dirty="0">
                <a:effectLst/>
                <a:latin typeface="+mj-lt"/>
                <a:cs typeface="AkayaKanadaka" panose="02010502080401010103" pitchFamily="2" charset="0"/>
              </a:rPr>
              <a:t> </a:t>
            </a:r>
            <a:endParaRPr lang="ru-RU" sz="2000" dirty="0">
              <a:latin typeface="+mj-lt"/>
              <a:cs typeface="AkayaKanadaka" panose="02010502080401010103" pitchFamily="2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83979" y="1182029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F504BA7E-C26F-5905-BB7C-B2FA68D24A28}"/>
              </a:ext>
            </a:extLst>
          </p:cNvPr>
          <p:cNvCxnSpPr>
            <a:cxnSpLocks/>
          </p:cNvCxnSpPr>
          <p:nvPr/>
        </p:nvCxnSpPr>
        <p:spPr>
          <a:xfrm>
            <a:off x="3694770" y="5694555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C81E1EB-E741-A3FA-16BB-7FC0938BF92C}"/>
              </a:ext>
            </a:extLst>
          </p:cNvPr>
          <p:cNvSpPr txBox="1"/>
          <p:nvPr/>
        </p:nvSpPr>
        <p:spPr>
          <a:xfrm>
            <a:off x="3694770" y="5707420"/>
            <a:ext cx="4802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</a:rPr>
              <a:t>Москва 2023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27803D-E930-9F44-E701-C700B0EFF836}"/>
              </a:ext>
            </a:extLst>
          </p:cNvPr>
          <p:cNvSpPr txBox="1"/>
          <p:nvPr/>
        </p:nvSpPr>
        <p:spPr>
          <a:xfrm>
            <a:off x="0" y="2321003"/>
            <a:ext cx="1219199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rgbClr val="FDE12B"/>
                </a:solidFill>
              </a:rPr>
              <a:t>Работу выполнили(группа М8О-101Б-23):</a:t>
            </a:r>
          </a:p>
          <a:p>
            <a:pPr algn="ctr"/>
            <a:r>
              <a:rPr lang="ru-RU" sz="2000" dirty="0">
                <a:solidFill>
                  <a:schemeClr val="bg1"/>
                </a:solidFill>
              </a:rPr>
              <a:t>Фокин Л. А. (</a:t>
            </a:r>
            <a:r>
              <a:rPr lang="ru-RU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Тимлид-математик</a:t>
            </a:r>
            <a:r>
              <a:rPr lang="ru-RU" sz="2000" dirty="0">
                <a:solidFill>
                  <a:schemeClr val="bg1"/>
                </a:solidFill>
                <a:effectLst/>
              </a:rPr>
              <a:t>)</a:t>
            </a:r>
          </a:p>
          <a:p>
            <a:pPr algn="ctr"/>
            <a:r>
              <a:rPr lang="ru-RU" sz="2000" dirty="0">
                <a:solidFill>
                  <a:schemeClr val="bg1"/>
                </a:solidFill>
              </a:rPr>
              <a:t>Чибугаев И. А. (</a:t>
            </a:r>
            <a:r>
              <a:rPr lang="ru-RU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Программист 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KSP</a:t>
            </a:r>
            <a:r>
              <a:rPr lang="ru-RU" sz="2000" dirty="0">
                <a:solidFill>
                  <a:schemeClr val="bg1"/>
                </a:solidFill>
                <a:effectLst/>
              </a:rPr>
              <a:t>)</a:t>
            </a:r>
            <a:endParaRPr lang="ru-RU" sz="2000" dirty="0">
              <a:solidFill>
                <a:schemeClr val="bg1"/>
              </a:solidFill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</a:rPr>
              <a:t>Тутаев В. В. (</a:t>
            </a:r>
            <a:r>
              <a:rPr lang="ru-RU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Программист-физик</a:t>
            </a:r>
            <a:r>
              <a:rPr lang="ru-RU" sz="2000" dirty="0">
                <a:solidFill>
                  <a:schemeClr val="bg1"/>
                </a:solidFill>
                <a:effectLst/>
              </a:rPr>
              <a:t> + создание презентации)</a:t>
            </a:r>
            <a:endParaRPr lang="ru-RU" sz="2000" dirty="0">
              <a:solidFill>
                <a:schemeClr val="bg1"/>
              </a:solidFill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</a:rPr>
              <a:t>Глумов Н. С. (</a:t>
            </a:r>
            <a:r>
              <a:rPr lang="ru-RU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Физик-видеомонтажёр</a:t>
            </a:r>
            <a:r>
              <a:rPr lang="ru-RU" sz="2000" dirty="0">
                <a:solidFill>
                  <a:schemeClr val="bg1"/>
                </a:solidFill>
                <a:effectLst/>
              </a:rPr>
              <a:t>)</a:t>
            </a:r>
            <a:endParaRPr lang="ru-RU" sz="2000" dirty="0">
              <a:solidFill>
                <a:schemeClr val="bg1"/>
              </a:solidFill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</a:rPr>
              <a:t>Вельма А. А. (</a:t>
            </a:r>
            <a:r>
              <a:rPr lang="ru-RU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Программист-математик</a:t>
            </a:r>
            <a:r>
              <a:rPr lang="ru-RU" sz="2000" dirty="0">
                <a:solidFill>
                  <a:schemeClr val="bg1"/>
                </a:solidFill>
                <a:effectLst/>
              </a:rPr>
              <a:t>)</a:t>
            </a:r>
            <a:endParaRPr lang="ru-RU" sz="2000" dirty="0">
              <a:solidFill>
                <a:schemeClr val="bg1"/>
              </a:solidFill>
            </a:endParaRPr>
          </a:p>
          <a:p>
            <a:pPr algn="ctr"/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7822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65471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+mj-lt"/>
              </a:rPr>
              <a:t>Вторая Ступень - Двигатель KS-25 “Вектор”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1061755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059665D-6F6A-B414-CA84-BAB9C2002463}"/>
              </a:ext>
            </a:extLst>
          </p:cNvPr>
          <p:cNvSpPr txBox="1"/>
          <p:nvPr/>
        </p:nvSpPr>
        <p:spPr>
          <a:xfrm>
            <a:off x="2297157" y="4050813"/>
            <a:ext cx="7597686" cy="1394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kern="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"Вектор" – это более мелкий и маневренный двигатель, используемый для точного управления полетом на средних ступенях. Он предлагает отличное сочетание мощности и управляемости, что критически важно для точного выхода на орбиту.</a:t>
            </a:r>
            <a:endParaRPr lang="ru-RU" sz="2000" kern="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 descr="Part image">
            <a:extLst>
              <a:ext uri="{FF2B5EF4-FFF2-40B4-BE49-F238E27FC236}">
                <a16:creationId xmlns:a16="http://schemas.microsoft.com/office/drawing/2014/main" id="{65EEF8B5-A9F9-07AF-6D9D-92A3B352F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0" y="1586534"/>
            <a:ext cx="1714500" cy="257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42267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65471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+mj-lt"/>
              </a:rPr>
              <a:t>Третья Ступень - ЖРД RE-L10 “Пудель”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1061755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059665D-6F6A-B414-CA84-BAB9C2002463}"/>
              </a:ext>
            </a:extLst>
          </p:cNvPr>
          <p:cNvSpPr txBox="1"/>
          <p:nvPr/>
        </p:nvSpPr>
        <p:spPr>
          <a:xfrm>
            <a:off x="2297157" y="4050813"/>
            <a:ext cx="7597686" cy="1065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kern="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"Пудель" применяется для маневров на орбите и подготовки к возвращению на Землю. Он обладает хорошей эффективностью и тягой, подходящей для средних ступеней ракеты.</a:t>
            </a:r>
            <a:endParaRPr lang="ru-RU" sz="2000" kern="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детали">
            <a:extLst>
              <a:ext uri="{FF2B5EF4-FFF2-40B4-BE49-F238E27FC236}">
                <a16:creationId xmlns:a16="http://schemas.microsoft.com/office/drawing/2014/main" id="{340AA903-F547-6A1D-01DA-88E766603E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4" r="11328" b="27582"/>
          <a:stretch/>
        </p:blipFill>
        <p:spPr bwMode="auto">
          <a:xfrm>
            <a:off x="5099581" y="2034871"/>
            <a:ext cx="1992837" cy="176584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81474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Мультимедиа в Интернете 1" title="Видеоотчёт">
            <a:hlinkClick r:id="" action="ppaction://media"/>
            <a:extLst>
              <a:ext uri="{FF2B5EF4-FFF2-40B4-BE49-F238E27FC236}">
                <a16:creationId xmlns:a16="http://schemas.microsoft.com/office/drawing/2014/main" id="{7796B437-7FDB-6B97-F7F4-8A20D1FEC56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847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3000">
              <a:schemeClr val="accent1">
                <a:lumMod val="75000"/>
              </a:schemeClr>
            </a:gs>
            <a:gs pos="100000">
              <a:srgbClr val="929292"/>
            </a:gs>
            <a:gs pos="17000">
              <a:schemeClr val="bg1"/>
            </a:gs>
            <a:gs pos="99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2639751" y="538312"/>
            <a:ext cx="7130693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Глава 5: Сравнение результатов математической модели и KSP</a:t>
            </a:r>
            <a:endParaRPr lang="ru-RU" sz="2000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2639751" y="948671"/>
            <a:ext cx="706210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817FD9C-D72A-5795-2ACC-037686689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412" y="1494472"/>
            <a:ext cx="5591175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472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65471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+mj-lt"/>
              </a:rPr>
              <a:t>Потенциальные причины расхождения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1061755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DA6FD1C-53CD-9C4B-B1FD-828F2F9F139E}"/>
              </a:ext>
            </a:extLst>
          </p:cNvPr>
          <p:cNvSpPr txBox="1"/>
          <p:nvPr/>
        </p:nvSpPr>
        <p:spPr>
          <a:xfrm>
            <a:off x="1900361" y="2613392"/>
            <a:ext cx="839127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</a:rPr>
              <a:t>Различия в данных между математической моделью и симуляцией в Kerbal 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Space Program обусловлены тем, что  математическая модель представляет 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собой упрощенную реализацию реального полета ракеты, которая не 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полностью учитывает все сложные взаимодействия в космической среде и 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атмосфере Земли.</a:t>
            </a:r>
          </a:p>
        </p:txBody>
      </p:sp>
    </p:spTree>
    <p:extLst>
      <p:ext uri="{BB962C8B-B14F-4D97-AF65-F5344CB8AC3E}">
        <p14:creationId xmlns:p14="http://schemas.microsoft.com/office/powerpoint/2010/main" val="2682448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65471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+mj-lt"/>
              </a:rPr>
              <a:t>Глава 6: Выводы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1061755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DA6FD1C-53CD-9C4B-B1FD-828F2F9F139E}"/>
              </a:ext>
            </a:extLst>
          </p:cNvPr>
          <p:cNvSpPr txBox="1"/>
          <p:nvPr/>
        </p:nvSpPr>
        <p:spPr>
          <a:xfrm>
            <a:off x="1900361" y="2151727"/>
            <a:ext cx="839127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</a:rPr>
              <a:t>В ходе зачётной работы нашей командой был воспроизведён первый в мире выход в открытый космос человека в Kerbal Space Program. Была составлена математическая модель расчетов, необходимых для полёта и был выполнен запуск советского пилотируемого космического корабля "Восход-2" в KSP. Для более удобного ознакомления с материалами нашей работы наша команда записала небольшой видеоролик о проделанной нами деятельности и поместила все данные и сторонний софт для воспроизведения нашего проекта на GitHub.</a:t>
            </a:r>
          </a:p>
        </p:txBody>
      </p:sp>
    </p:spTree>
    <p:extLst>
      <p:ext uri="{BB962C8B-B14F-4D97-AF65-F5344CB8AC3E}">
        <p14:creationId xmlns:p14="http://schemas.microsoft.com/office/powerpoint/2010/main" val="16347019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65471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+mj-lt"/>
              </a:rPr>
              <a:t>Используемые источники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1061755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DA6FD1C-53CD-9C4B-B1FD-828F2F9F139E}"/>
              </a:ext>
            </a:extLst>
          </p:cNvPr>
          <p:cNvSpPr txBox="1"/>
          <p:nvPr/>
        </p:nvSpPr>
        <p:spPr>
          <a:xfrm>
            <a:off x="1975167" y="1141911"/>
            <a:ext cx="839127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</a:rPr>
              <a:t>1.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ru-RU" sz="2000" dirty="0">
                <a:solidFill>
                  <a:schemeClr val="bg1"/>
                </a:solidFill>
              </a:rPr>
              <a:t>Создаем симулятор солнечной системы // Хабр </a:t>
            </a:r>
            <a:r>
              <a:rPr lang="en-US" sz="2000" dirty="0">
                <a:solidFill>
                  <a:schemeClr val="bg1"/>
                </a:solidFill>
              </a:rPr>
              <a:t>URL: https://habr.com/ru/post/197754/ </a:t>
            </a:r>
          </a:p>
          <a:p>
            <a:r>
              <a:rPr lang="en-US" sz="2000" dirty="0">
                <a:solidFill>
                  <a:schemeClr val="bg1"/>
                </a:solidFill>
              </a:rPr>
              <a:t>2. kOS:KerbalOperatingSystem//kOSURL: https://ksp-kos.github.io/KOS/#kos-kerbal-operating-system</a:t>
            </a:r>
          </a:p>
          <a:p>
            <a:r>
              <a:rPr lang="en-US" sz="2000" dirty="0">
                <a:solidFill>
                  <a:schemeClr val="bg1"/>
                </a:solidFill>
              </a:rPr>
              <a:t>3. kna27 / ksp-data-export // Github URL: https://github.com/kna27/ksp-data-export</a:t>
            </a:r>
          </a:p>
          <a:p>
            <a:r>
              <a:rPr lang="en-US" sz="2000" dirty="0">
                <a:solidFill>
                  <a:schemeClr val="bg1"/>
                </a:solidFill>
              </a:rPr>
              <a:t>4. Tutorials // Wiki KSP URL: https://wiki.kerbalspaceprogram.com/wiki/Tutorials</a:t>
            </a:r>
          </a:p>
          <a:p>
            <a:r>
              <a:rPr lang="en-US" sz="2000" dirty="0">
                <a:solidFill>
                  <a:schemeClr val="bg1"/>
                </a:solidFill>
              </a:rPr>
              <a:t>5. </a:t>
            </a:r>
            <a:r>
              <a:rPr lang="ru-RU" sz="2000" dirty="0">
                <a:solidFill>
                  <a:schemeClr val="bg1"/>
                </a:solidFill>
              </a:rPr>
              <a:t>Космические скорости // </a:t>
            </a:r>
            <a:r>
              <a:rPr lang="en-US" sz="2000" dirty="0">
                <a:solidFill>
                  <a:schemeClr val="bg1"/>
                </a:solidFill>
              </a:rPr>
              <a:t>Asteropa URL: https://asteropa.ru/kosmicheskie-skorosti</a:t>
            </a:r>
          </a:p>
          <a:p>
            <a:r>
              <a:rPr lang="en-US" sz="2000" dirty="0">
                <a:solidFill>
                  <a:schemeClr val="bg1"/>
                </a:solidFill>
              </a:rPr>
              <a:t>6. </a:t>
            </a:r>
            <a:r>
              <a:rPr lang="ru-RU" sz="2000" dirty="0">
                <a:solidFill>
                  <a:schemeClr val="bg1"/>
                </a:solidFill>
              </a:rPr>
              <a:t>Т.М. Энеев, Э.Л. Аким. Академик М.В. Келдыш. Механика космического полёта. — Институт прикладной математики им. М. В. Келдыша, 2014. - 43 с.</a:t>
            </a:r>
          </a:p>
          <a:p>
            <a:r>
              <a:rPr lang="ru-RU" sz="2000" dirty="0">
                <a:solidFill>
                  <a:schemeClr val="bg1"/>
                </a:solidFill>
              </a:rPr>
              <a:t>7.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ru-RU" sz="2000" dirty="0">
                <a:solidFill>
                  <a:schemeClr val="bg1"/>
                </a:solidFill>
              </a:rPr>
              <a:t>Рынин, А. В. Теория полета ракеты / А. В. Рынин. — Текст : электронный // </a:t>
            </a:r>
            <a:r>
              <a:rPr lang="en-US" sz="2000" dirty="0">
                <a:solidFill>
                  <a:schemeClr val="bg1"/>
                </a:solidFill>
              </a:rPr>
              <a:t>epizodyspace :  — URL: https://epizodyspace.ru/bibl/rynin/ryn-8/06.html</a:t>
            </a:r>
          </a:p>
        </p:txBody>
      </p:sp>
    </p:spTree>
    <p:extLst>
      <p:ext uri="{BB962C8B-B14F-4D97-AF65-F5344CB8AC3E}">
        <p14:creationId xmlns:p14="http://schemas.microsoft.com/office/powerpoint/2010/main" val="36554864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FF11691-0C2C-8CCC-72BB-BEECEEC62AF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13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65471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Глава 1: Цель </a:t>
            </a:r>
            <a:r>
              <a:rPr lang="ru-RU" sz="2000" b="1" kern="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и задачи</a:t>
            </a: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миссии</a:t>
            </a:r>
            <a:endParaRPr lang="ru-RU" sz="2000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1061755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E27803D-E930-9F44-E701-C700B0EFF836}"/>
              </a:ext>
            </a:extLst>
          </p:cNvPr>
          <p:cNvSpPr txBox="1"/>
          <p:nvPr/>
        </p:nvSpPr>
        <p:spPr>
          <a:xfrm>
            <a:off x="1453374" y="1300133"/>
            <a:ext cx="9285249" cy="1497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Цель миссии: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Используя возможности KSP осуществить полёт космического аппарата на орбиту с последующими выходом космонавта в открытое космическое пространство и приземлением на планету, с которой осуществлялся взлёт.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77DF48-3E9B-10CE-140E-D566C11DD2F4}"/>
              </a:ext>
            </a:extLst>
          </p:cNvPr>
          <p:cNvSpPr txBox="1"/>
          <p:nvPr/>
        </p:nvSpPr>
        <p:spPr>
          <a:xfrm>
            <a:off x="1453373" y="3008978"/>
            <a:ext cx="9285249" cy="29985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Описание миссии: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1. Изучить рассекреченную информацию о миссии «Восход-2»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2. Определить математическую модель полёта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3. Воссоздать космический аппарат «Восход-2» в KSP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4. Совершить полёт и выполнить задачи реальной миссии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kern="1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5. Составить отчёт о проделанной работе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000" b="1" kern="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40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3B5D052-FE83-96ED-701D-97177CE6D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342" y="0"/>
            <a:ext cx="6889315" cy="6858000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FD0C8DA6-5F6A-D394-4DA1-C5D683A0BB53}"/>
              </a:ext>
            </a:extLst>
          </p:cNvPr>
          <p:cNvGrpSpPr/>
          <p:nvPr/>
        </p:nvGrpSpPr>
        <p:grpSpPr>
          <a:xfrm>
            <a:off x="2957212" y="71108"/>
            <a:ext cx="65520" cy="68400"/>
            <a:chOff x="2957212" y="71108"/>
            <a:chExt cx="65520" cy="68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7" name="Рукописный ввод 6">
                  <a:extLst>
                    <a:ext uri="{FF2B5EF4-FFF2-40B4-BE49-F238E27FC236}">
                      <a16:creationId xmlns:a16="http://schemas.microsoft.com/office/drawing/2014/main" id="{B2F2F646-F29A-F935-2931-7040C296ED13}"/>
                    </a:ext>
                  </a:extLst>
                </p14:cNvPr>
                <p14:cNvContentPartPr/>
                <p14:nvPr/>
              </p14:nvContentPartPr>
              <p14:xfrm>
                <a:off x="2957212" y="77588"/>
                <a:ext cx="65520" cy="61920"/>
              </p14:xfrm>
            </p:contentPart>
          </mc:Choice>
          <mc:Fallback xmlns="">
            <p:pic>
              <p:nvPicPr>
                <p:cNvPr id="7" name="Рукописный ввод 6">
                  <a:extLst>
                    <a:ext uri="{FF2B5EF4-FFF2-40B4-BE49-F238E27FC236}">
                      <a16:creationId xmlns:a16="http://schemas.microsoft.com/office/drawing/2014/main" id="{B2F2F646-F29A-F935-2931-7040C296ED13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948572" y="68948"/>
                  <a:ext cx="83160" cy="7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Рукописный ввод 7">
                  <a:extLst>
                    <a:ext uri="{FF2B5EF4-FFF2-40B4-BE49-F238E27FC236}">
                      <a16:creationId xmlns:a16="http://schemas.microsoft.com/office/drawing/2014/main" id="{0471C487-B947-31A5-43DC-3C7EA81451F7}"/>
                    </a:ext>
                  </a:extLst>
                </p14:cNvPr>
                <p14:cNvContentPartPr/>
                <p14:nvPr/>
              </p14:nvContentPartPr>
              <p14:xfrm>
                <a:off x="3013372" y="71108"/>
                <a:ext cx="360" cy="360"/>
              </p14:xfrm>
            </p:contentPart>
          </mc:Choice>
          <mc:Fallback xmlns="">
            <p:pic>
              <p:nvPicPr>
                <p:cNvPr id="8" name="Рукописный ввод 7">
                  <a:extLst>
                    <a:ext uri="{FF2B5EF4-FFF2-40B4-BE49-F238E27FC236}">
                      <a16:creationId xmlns:a16="http://schemas.microsoft.com/office/drawing/2014/main" id="{0471C487-B947-31A5-43DC-3C7EA81451F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004372" y="62468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9" name="Рукописный ввод 8">
                  <a:extLst>
                    <a:ext uri="{FF2B5EF4-FFF2-40B4-BE49-F238E27FC236}">
                      <a16:creationId xmlns:a16="http://schemas.microsoft.com/office/drawing/2014/main" id="{AA6EC916-F5C3-6A18-385E-376FCD47337E}"/>
                    </a:ext>
                  </a:extLst>
                </p14:cNvPr>
                <p14:cNvContentPartPr/>
                <p14:nvPr/>
              </p14:nvContentPartPr>
              <p14:xfrm>
                <a:off x="2981332" y="87308"/>
                <a:ext cx="360" cy="1800"/>
              </p14:xfrm>
            </p:contentPart>
          </mc:Choice>
          <mc:Fallback xmlns="">
            <p:pic>
              <p:nvPicPr>
                <p:cNvPr id="9" name="Рукописный ввод 8">
                  <a:extLst>
                    <a:ext uri="{FF2B5EF4-FFF2-40B4-BE49-F238E27FC236}">
                      <a16:creationId xmlns:a16="http://schemas.microsoft.com/office/drawing/2014/main" id="{AA6EC916-F5C3-6A18-385E-376FCD47337E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972692" y="78308"/>
                  <a:ext cx="18000" cy="1944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401879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1000">
              <a:srgbClr val="CFC2B1"/>
            </a:gs>
            <a:gs pos="100000">
              <a:schemeClr val="accent1">
                <a:lumMod val="45000"/>
                <a:lumOff val="55000"/>
              </a:schemeClr>
            </a:gs>
            <a:gs pos="9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5A6C0B5-3CD0-F2CE-3D03-6C72C8FA30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1" t="1045" r="3166" b="1484"/>
          <a:stretch/>
        </p:blipFill>
        <p:spPr bwMode="auto">
          <a:xfrm>
            <a:off x="4577301" y="89452"/>
            <a:ext cx="3037398" cy="66790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4622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45609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Глава </a:t>
            </a:r>
            <a:r>
              <a:rPr lang="en-US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000" b="1" kern="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Описание математической модели</a:t>
            </a:r>
            <a:endParaRPr lang="ru-RU" sz="2000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883268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/>
              <p:nvPr/>
            </p:nvSpPr>
            <p:spPr>
              <a:xfrm>
                <a:off x="1453375" y="1080585"/>
                <a:ext cx="9285249" cy="39591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Угол наклона будем считать от вертикали, то есть вертикальному положению ракеты будет соответствовать 0 градусов, горизонтальному – 90 градусов. За основу расчётов будет использована динамика свободной материальной точки и будет решаться вторая задача динамики, то есть, по</a:t>
                </a: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известным массе точки и силам, действующим на неё, будут вычислены законы её движения. Основное уравнение динамики: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 kern="100" dirty="0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𝑚</m:t>
                      </m:r>
                      <m:acc>
                        <m:accPr>
                          <m:chr m:val="⃗"/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ru-RU" sz="2000" i="0" kern="100" dirty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ru-RU" sz="2000" i="0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acc>
                            <m:accPr>
                              <m:chr m:val="⃗"/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ru-RU" sz="2000" i="1" kern="100" dirty="0">
                                      <a:solidFill>
                                        <a:schemeClr val="bg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acc>
                        </m:e>
                      </m:nary>
                    </m:oMath>
                  </m:oMathPara>
                </a14:m>
                <a:endParaRPr lang="ru-RU" sz="2000" kern="100" dirty="0">
                  <a:solidFill>
                    <a:schemeClr val="bg1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где </a:t>
                </a:r>
                <a:r>
                  <a:rPr lang="en-US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m – </a:t>
                </a: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масса точки,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ru-RU" sz="2000" i="1" kern="100" dirty="0" smtClean="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ru-RU" sz="2000" i="1" kern="100" dirty="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</m:oMath>
                </a14:m>
                <a:r>
                  <a:rPr lang="ru-RU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- вектор ускорения,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ru-RU" sz="2000" i="1" kern="100" dirty="0" smtClean="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00" dirty="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00" dirty="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ru-RU" sz="2000" i="1" kern="100" dirty="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acc>
                  </m:oMath>
                </a14:m>
                <a:r>
                  <a:rPr lang="ru-RU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- векторы приложенных к точке </a:t>
                </a:r>
                <a:br>
                  <a:rPr lang="ru-RU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ru-RU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сил.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3375" y="1080585"/>
                <a:ext cx="9285249" cy="3959161"/>
              </a:xfrm>
              <a:prstGeom prst="rect">
                <a:avLst/>
              </a:prstGeom>
              <a:blipFill>
                <a:blip r:embed="rId2"/>
                <a:stretch>
                  <a:fillRect l="-656" t="-615" r="-59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046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45609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Глава </a:t>
            </a:r>
            <a:r>
              <a:rPr lang="en-US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000" b="1" kern="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Описание математической модели</a:t>
            </a:r>
            <a:endParaRPr lang="ru-RU" sz="2000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883268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/>
              <p:nvPr/>
            </p:nvSpPr>
            <p:spPr>
              <a:xfrm>
                <a:off x="1453375" y="1080585"/>
                <a:ext cx="9285249" cy="44158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С учётом действующих на ракету сил уравнение примет вид: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ru-RU" sz="2000" i="1" kern="100" dirty="0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𝑚</m:t>
                      </m:r>
                      <m:acc>
                        <m:accPr>
                          <m:chr m:val="⃗"/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ru-RU" sz="2000" i="0" kern="100" dirty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⃗"/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acc>
                      <m:r>
                        <a:rPr lang="ru-RU" sz="2000" i="0" kern="100" dirty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⃗"/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acc>
                    </m:oMath>
                  </m:oMathPara>
                </a14:m>
                <a:endParaRPr lang="ru-RU" sz="2000" kern="100" dirty="0">
                  <a:solidFill>
                    <a:schemeClr val="bg1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ru-RU" sz="2000" i="1" kern="100" dirty="0" smtClean="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ru-RU" sz="2000" i="1" kern="100" dirty="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kern="100" dirty="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ru-RU" sz="2000" i="1" kern="100" dirty="0">
                                <a:solidFill>
                                  <a:schemeClr val="bg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e>
                    </m:acc>
                  </m:oMath>
                </a14:m>
                <a:r>
                  <a:rPr lang="ru-RU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- суммарная тяга двигателей,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ru-RU" sz="2000" i="1" kern="100" dirty="0" smtClean="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ru-RU" sz="2000" i="1" kern="100" dirty="0">
                            <a:solidFill>
                              <a:schemeClr val="bg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</m:acc>
                  </m:oMath>
                </a14:m>
                <a:r>
                  <a:rPr lang="ru-RU" sz="2000" kern="100" dirty="0">
                    <a:solidFill>
                      <a:schemeClr val="bg1"/>
                    </a:solidFill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- сила тяжести. Ускорение свободного падения принято постоянным (около поверхности Земли), тогда: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ru-RU" sz="2000" i="1" kern="100" dirty="0" smtClean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acc>
                      <m:r>
                        <a:rPr lang="ru-RU" sz="2000" i="0" kern="100" dirty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sz="2000" i="1" kern="100" dirty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𝑚</m:t>
                      </m:r>
                      <m:acc>
                        <m:accPr>
                          <m:chr m:val="⃗"/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acc>
                    </m:oMath>
                  </m:oMathPara>
                </a14:m>
                <a:endParaRPr lang="ru-RU" sz="2000" kern="100" dirty="0">
                  <a:solidFill>
                    <a:schemeClr val="bg1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И уравнение примет вид: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ru-RU" sz="2000" i="1" kern="100" dirty="0" smtClean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𝑚</m:t>
                      </m:r>
                      <m:acc>
                        <m:accPr>
                          <m:chr m:val="⃗"/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ru-RU" sz="2000" i="0" kern="100" dirty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⃗"/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ru-RU" sz="2000" i="1" kern="100" dirty="0">
                                  <a:solidFill>
                                    <a:schemeClr val="bg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acc>
                      <m:r>
                        <a:rPr lang="ru-RU" sz="2000" i="0" kern="100" dirty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ru-RU" sz="2000" i="1" kern="100" dirty="0"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𝑚</m:t>
                      </m:r>
                      <m:acc>
                        <m:accPr>
                          <m:chr m:val="⃗"/>
                          <m:ctrlP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ru-RU" sz="2000" i="1" kern="100" dirty="0"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acc>
                    </m:oMath>
                  </m:oMathPara>
                </a14:m>
                <a:endParaRPr lang="en-US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Разделим обе части уравнения на </a:t>
                </a:r>
                <a:r>
                  <a:rPr lang="en-US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m: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en-US" sz="200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en-US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⃗"/>
                              <m:ctrlP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</m:acc>
                        </m:num>
                        <m:den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en-US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⃗"/>
                          <m:ctrlP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acc>
                    </m:oMath>
                  </m:oMathPara>
                </a14:m>
                <a:endParaRPr lang="en-US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3375" y="1080585"/>
                <a:ext cx="9285249" cy="4415824"/>
              </a:xfrm>
              <a:prstGeom prst="rect">
                <a:avLst/>
              </a:prstGeom>
              <a:blipFill>
                <a:blip r:embed="rId2"/>
                <a:stretch>
                  <a:fillRect l="-656" t="-552" r="-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7128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45609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Глава </a:t>
            </a:r>
            <a:r>
              <a:rPr lang="en-US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000" b="1" kern="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Описание математической модели</a:t>
            </a:r>
            <a:endParaRPr lang="ru-RU" sz="2000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883268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/>
              <p:nvPr/>
            </p:nvSpPr>
            <p:spPr>
              <a:xfrm>
                <a:off x="1453375" y="1080585"/>
                <a:ext cx="9285249" cy="53731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Космическая ракета - это тело переменной массы, топливо сгорает, масса ракеты уменьшается. Будем называть расход топлива расходом массы. Поэтому m в знаменателе первого слагаемого правой части будет представляться некоторой линейной (так как расход топлива принят постоянным) функцией зависимости массы от времени m=f(t). Обозначим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kern="1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000" i="0" kern="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начальную массу ракеты, массу ракеты после выработки топлива </a:t>
                </a:r>
                <a:r>
                  <a:rPr lang="en-US" sz="2000" i="1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M. </a:t>
                </a: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Тогда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kern="1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000" i="1" kern="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 kern="1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000" i="1" kern="10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ru-RU" sz="2000" b="0" i="1" kern="10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есть масса топлива. Обозначим время работы двигателей </a:t>
                </a:r>
                <a:r>
                  <a:rPr lang="en-US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. Тогда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kern="1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i="1" kern="1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num>
                        <m:den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den>
                      </m:f>
                    </m:oMath>
                  </m:oMathPara>
                </a14:m>
                <a:endParaRPr lang="ru-RU" sz="2000" i="1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есть расход массы в единицу времени и уравнение расхода массы примет вид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kern="1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d>
                        <m:dPr>
                          <m:ctrlP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i="1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𝑘𝑡</m:t>
                      </m:r>
                    </m:oMath>
                  </m:oMathPara>
                </a14:m>
                <a:endParaRPr lang="ru-RU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Подставим это уравнение в уравнение динамики: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en-US" sz="200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en-US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⃗"/>
                              <m:ctrlP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2000" i="1" kern="100" dirty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</m:acc>
                        </m:num>
                        <m:den>
                          <m:sSub>
                            <m:sSubPr>
                              <m:ctrlP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𝑘𝑡</m:t>
                          </m:r>
                        </m:den>
                      </m:f>
                      <m:r>
                        <a:rPr lang="en-US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⃗"/>
                          <m:ctrlP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acc>
                    </m:oMath>
                  </m:oMathPara>
                </a14:m>
                <a:endParaRPr lang="en-US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3375" y="1080585"/>
                <a:ext cx="9285249" cy="5373138"/>
              </a:xfrm>
              <a:prstGeom prst="rect">
                <a:avLst/>
              </a:prstGeom>
              <a:blipFill>
                <a:blip r:embed="rId2"/>
                <a:stretch>
                  <a:fillRect l="-656" t="-454" r="-65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19037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D61BEA-10A8-887B-2057-AE6683D86A7E}"/>
              </a:ext>
            </a:extLst>
          </p:cNvPr>
          <p:cNvSpPr txBox="1"/>
          <p:nvPr/>
        </p:nvSpPr>
        <p:spPr>
          <a:xfrm>
            <a:off x="3412737" y="456099"/>
            <a:ext cx="5516138" cy="407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Глава </a:t>
            </a:r>
            <a:r>
              <a:rPr lang="en-US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ru-RU" sz="20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sz="2000" b="1" kern="1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Описание математической модели</a:t>
            </a:r>
            <a:endParaRPr lang="ru-RU" sz="2000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2196AED-A479-BC6F-8C40-6427441944B6}"/>
              </a:ext>
            </a:extLst>
          </p:cNvPr>
          <p:cNvCxnSpPr>
            <a:cxnSpLocks/>
          </p:cNvCxnSpPr>
          <p:nvPr/>
        </p:nvCxnSpPr>
        <p:spPr>
          <a:xfrm>
            <a:off x="3769576" y="883268"/>
            <a:ext cx="48024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/>
              <p:nvPr/>
            </p:nvSpPr>
            <p:spPr>
              <a:xfrm>
                <a:off x="1453375" y="1080585"/>
                <a:ext cx="9285249" cy="4725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Как было сказано выше, тяга двигателя зависит от внешнего давления, это актуально для двигателей первой и второй ступеней до отделения первой ступени, пока ракета летит в плотных слоях атмосферы. Поэтому числитель первого слагаемого правой части уравнения тоже должен быть представлен в виде линейной функции (выше оговаривалось, что за неимением реального закона изменения тяги в зависимости от давления будет использована линейная зависимость).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kern="1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000" i="0" kern="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m:rPr>
                            <m:sty m:val="p"/>
                          </m:rPr>
                          <a:rPr lang="en-US" sz="2000" i="0" kern="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min</m:t>
                        </m:r>
                      </m:sub>
                    </m:sSub>
                  </m:oMath>
                </a14:m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- тяга на старте,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kern="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kern="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000" kern="1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m:rPr>
                            <m:sty m:val="p"/>
                          </m:rPr>
                          <a:rPr lang="en-US" sz="2000" i="1" kern="1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max</m:t>
                        </m:r>
                      </m:sub>
                    </m:sSub>
                  </m:oMath>
                </a14:m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- тяга в вакууме, </a:t>
                </a:r>
                <a14:m>
                  <m:oMath xmlns:m="http://schemas.openxmlformats.org/officeDocument/2006/math">
                    <m:r>
                      <a:rPr lang="en-US" sz="2000" i="1" kern="10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 – время работы двигателей до отделения первой ступени. Тогда коэффициент возрастания тяги будет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kern="1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US" sz="2000" i="0" kern="100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sub>
                          </m:sSub>
                        </m:num>
                        <m:den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den>
                      </m:f>
                    </m:oMath>
                  </m:oMathPara>
                </a14:m>
                <a:endParaRPr lang="ru-RU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000" kern="100" dirty="0">
                    <a:solidFill>
                      <a:schemeClr val="bg1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Уравнение тяги</a:t>
                </a: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kern="100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i="0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m:rPr>
                              <m:sty m:val="p"/>
                            </m:rPr>
                            <a:rPr lang="en-US" sz="2000" i="0" kern="10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min</m:t>
                          </m:r>
                        </m:sub>
                      </m:sSub>
                      <m:r>
                        <a:rPr lang="en-US" sz="2000" kern="1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i="1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US" sz="2000" i="1" kern="10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ru-RU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:endParaRPr lang="ru-RU" sz="2000" kern="100" dirty="0">
                  <a:solidFill>
                    <a:schemeClr val="bg1"/>
                  </a:solidFill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27803D-E930-9F44-E701-C700B0EFF8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3375" y="1080585"/>
                <a:ext cx="9285249" cy="4725011"/>
              </a:xfrm>
              <a:prstGeom prst="rect">
                <a:avLst/>
              </a:prstGeom>
              <a:blipFill>
                <a:blip r:embed="rId2"/>
                <a:stretch>
                  <a:fillRect l="-656" t="-516" r="-32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2422804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exend Deca Black - Lexend Deca Light">
      <a:majorFont>
        <a:latin typeface="Lexend Deca Black"/>
        <a:ea typeface="Arial Unicode MS"/>
        <a:cs typeface=""/>
      </a:majorFont>
      <a:minorFont>
        <a:latin typeface="Lexend Deca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1">
                <a:alpha val="15000"/>
              </a:schemeClr>
            </a:gs>
            <a:gs pos="100000">
              <a:schemeClr val="bg1">
                <a:alpha val="0"/>
              </a:schemeClr>
            </a:gs>
          </a:gsLst>
          <a:lin ang="5400000" scaled="1"/>
        </a:gradFill>
        <a:ln w="6350">
          <a:solidFill>
            <a:schemeClr val="bg1"/>
          </a:solidFill>
        </a:ln>
      </a:spPr>
      <a:bodyPr rtlCol="0" anchor="ctr"/>
      <a:lstStyle>
        <a:defPPr algn="ctr">
          <a:defRPr sz="2000" dirty="0" smtClean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1869</TotalTime>
  <Words>1300</Words>
  <Application>Microsoft Office PowerPoint</Application>
  <PresentationFormat>Широкоэкранный</PresentationFormat>
  <Paragraphs>83</Paragraphs>
  <Slides>27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4" baseType="lpstr">
      <vt:lpstr>Lexend Deca Black</vt:lpstr>
      <vt:lpstr>Cambria Math</vt:lpstr>
      <vt:lpstr>PilGi</vt:lpstr>
      <vt:lpstr>맑은 고딕</vt:lpstr>
      <vt:lpstr>Lexend Deca Light</vt:lpstr>
      <vt:lpstr>Arial</vt:lpstr>
      <vt:lpstr>PPTMON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Леонид Фокин</cp:lastModifiedBy>
  <cp:revision>121</cp:revision>
  <dcterms:created xsi:type="dcterms:W3CDTF">2019-04-06T05:20:47Z</dcterms:created>
  <dcterms:modified xsi:type="dcterms:W3CDTF">2023-12-26T18:16:58Z</dcterms:modified>
</cp:coreProperties>
</file>

<file path=docProps/thumbnail.jpeg>
</file>